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3479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761918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74239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57200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58" y="1203479"/>
            <a:ext cx="3738598" cy="29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58" y="1203479"/>
            <a:ext cx="3738598" cy="29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674239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subTitle"/>
          </p:nvPr>
        </p:nvSpPr>
        <p:spPr>
          <a:xfrm>
            <a:off x="311760" y="744479"/>
            <a:ext cx="8520119" cy="9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4674239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4674239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457200" y="2761918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3479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57200" y="2761918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4674239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4" type="body"/>
          </p:nvPr>
        </p:nvSpPr>
        <p:spPr>
          <a:xfrm>
            <a:off x="457200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58" y="1203479"/>
            <a:ext cx="3738598" cy="29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58" y="1203479"/>
            <a:ext cx="3738598" cy="29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74239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subTitle"/>
          </p:nvPr>
        </p:nvSpPr>
        <p:spPr>
          <a:xfrm>
            <a:off x="311760" y="744479"/>
            <a:ext cx="8520119" cy="9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4674239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3479"/>
            <a:ext cx="4015800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x="4674239" y="2761918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74239" y="1203479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457200" y="2761918"/>
            <a:ext cx="8229238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60" y="444960"/>
            <a:ext cx="8520119" cy="57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60" y="1152358"/>
            <a:ext cx="8520119" cy="3416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60" y="744479"/>
            <a:ext cx="8520119" cy="20523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hyperlink" Target="https://www.drupal.org/project/drupalgedd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e-mail@domain.co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06.png"/><Relationship Id="rId6" Type="http://schemas.openxmlformats.org/officeDocument/2006/relationships/image" Target="../media/image07.png"/><Relationship Id="rId7" Type="http://schemas.openxmlformats.org/officeDocument/2006/relationships/image" Target="../media/image09.png"/><Relationship Id="rId8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11760" y="444960"/>
            <a:ext cx="8520119" cy="57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4011928"/>
            <a:ext cx="9143639" cy="1167118"/>
          </a:xfrm>
          <a:prstGeom prst="rect">
            <a:avLst/>
          </a:prstGeom>
          <a:solidFill>
            <a:srgbClr val="F04E3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270440" y="4011926"/>
            <a:ext cx="6334919" cy="116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Аудит безопасности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сайта Drupal</a:t>
            </a:r>
          </a:p>
        </p:txBody>
      </p:sp>
      <p:sp>
        <p:nvSpPr>
          <p:cNvPr id="112" name="Shape 112"/>
          <p:cNvSpPr/>
          <p:nvPr/>
        </p:nvSpPr>
        <p:spPr>
          <a:xfrm>
            <a:off x="6241680" y="444960"/>
            <a:ext cx="2902320" cy="572399"/>
          </a:xfrm>
          <a:prstGeom prst="rect">
            <a:avLst/>
          </a:prstGeom>
          <a:solidFill>
            <a:srgbClr val="F04E3B"/>
          </a:solidFill>
          <a:ln cap="flat" cmpd="sng" w="9525">
            <a:solidFill>
              <a:srgbClr val="F04E3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241680" y="444958"/>
            <a:ext cx="2727358" cy="57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Кочетов Дмитрий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5880" y="1080000"/>
            <a:ext cx="1680118" cy="222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-4138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31818" y="58221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Анализ  настроек прав доступа Drupal и форматов ввода Drupal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6000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Security review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3149" y="1887765"/>
            <a:ext cx="4873451" cy="28029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2" name="Shape 182"/>
          <p:cNvSpPr/>
          <p:nvPr/>
        </p:nvSpPr>
        <p:spPr>
          <a:xfrm>
            <a:off x="-53340" y="4766323"/>
            <a:ext cx="6248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25000"/>
              <a:buFont typeface="Calibri"/>
              <a:buNone/>
            </a:pPr>
            <a:r>
              <a:rPr b="0" i="0" lang="ru-RU" sz="1800" u="sng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https://www.drupal.org/project/security_review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32000" y="79200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Анализ настроек веб-сервера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6000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Анализ</a:t>
            </a: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прав на директорию сайта и файлы в ней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2400">
                <a:solidFill>
                  <a:srgbClr val="434343"/>
                </a:solidFill>
              </a:rPr>
              <a:t>нализируем umask.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Проверить корректность настройки PHP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Проверить директиву PHP open_basedir</a:t>
            </a: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783" t="0"/>
          <a:stretch/>
        </p:blipFill>
        <p:spPr>
          <a:xfrm>
            <a:off x="358" y="0"/>
            <a:ext cx="91437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98550" y="638535"/>
            <a:ext cx="8280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Проверка на уязвимость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53825" y="1083550"/>
            <a:ext cx="88221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ru-RU" sz="1600">
                <a:solidFill>
                  <a:srgbClr val="434343"/>
                </a:solidFill>
              </a:rPr>
              <a:t>Выполнить проверку возможности взлома сайта модулем Drupalgeddon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ru-RU" sz="1600" u="sng">
                <a:solidFill>
                  <a:srgbClr val="434343"/>
                </a:solidFill>
                <a:hlinkClick r:id="rId4"/>
              </a:rPr>
              <a:t>https://www.drupal.org/project/drupalgeddon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ru-RU" sz="1600">
                <a:solidFill>
                  <a:srgbClr val="434343"/>
                </a:solidFill>
              </a:rPr>
              <a:t>Проверка наличия троянов в файлах PHP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find ./ -type f -name "*.php" -exec grep -l '$form1=@$_COOKIE' {} \;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b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Проверка базы данных: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menu_router WHERE access_arguments LIKE '%form1(@$_COOKIE%';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role WHERE name='megauser';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users WHERE name='drupadev';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users WHERE name='drupaldev';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users WHERE name='drupdev';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b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rgbClr val="434343"/>
                </a:solidFill>
              </a:rPr>
              <a:t>Анализ </a:t>
            </a: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учетн</a:t>
            </a:r>
            <a:r>
              <a:rPr lang="ru-RU" sz="1600">
                <a:solidFill>
                  <a:srgbClr val="434343"/>
                </a:solidFill>
              </a:rPr>
              <a:t>ых</a:t>
            </a: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запис</a:t>
            </a:r>
            <a:r>
              <a:rPr lang="ru-RU" sz="1600">
                <a:solidFill>
                  <a:srgbClr val="434343"/>
                </a:solidFill>
              </a:rPr>
              <a:t>ей</a:t>
            </a: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и ролей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role;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* FROM users;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352438" y="1746358"/>
            <a:ext cx="2939040" cy="1289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Кочетов Дмитрий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DevOps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281400" y="1905840"/>
            <a:ext cx="2730959" cy="1120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ru-R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d.kochetov@initlab.ru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+7 928 20 80 992</a:t>
            </a:r>
          </a:p>
        </p:txBody>
      </p:sp>
      <p:sp>
        <p:nvSpPr>
          <p:cNvPr id="203" name="Shape 203"/>
          <p:cNvSpPr/>
          <p:nvPr/>
        </p:nvSpPr>
        <p:spPr>
          <a:xfrm>
            <a:off x="3863160" y="3791160"/>
            <a:ext cx="1895040" cy="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b="0" i="1" lang="ru-RU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Золотой спонсор: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9623" l="0" r="0" t="18044"/>
          <a:stretch/>
        </p:blipFill>
        <p:spPr>
          <a:xfrm>
            <a:off x="4027319" y="4136039"/>
            <a:ext cx="1307520" cy="9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352438" y="3791160"/>
            <a:ext cx="1690199" cy="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b="0" i="1" lang="ru-RU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При поддержке:</a:t>
            </a:r>
          </a:p>
        </p:txBody>
      </p:sp>
      <p:sp>
        <p:nvSpPr>
          <p:cNvPr id="206" name="Shape 206"/>
          <p:cNvSpPr/>
          <p:nvPr/>
        </p:nvSpPr>
        <p:spPr>
          <a:xfrm>
            <a:off x="5827319" y="3791160"/>
            <a:ext cx="2141640" cy="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b="0" i="1" lang="ru-RU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Серебряные спонсоры: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800" y="4262760"/>
            <a:ext cx="898919" cy="4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 b="36146" l="10243" r="10364" t="32928"/>
          <a:stretch/>
        </p:blipFill>
        <p:spPr>
          <a:xfrm>
            <a:off x="7260478" y="4225680"/>
            <a:ext cx="1307520" cy="50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2438" y="4131719"/>
            <a:ext cx="1964160" cy="69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8">
            <a:alphaModFix/>
          </a:blip>
          <a:srcRect b="0" l="0" r="779" t="0"/>
          <a:stretch/>
        </p:blipFill>
        <p:spPr>
          <a:xfrm>
            <a:off x="358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32000" y="79272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32000" y="79200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Последствия взлома сайта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6000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Падение сайта в результатах поисковой выдачи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Потери репутации и клиентов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Утечки конфиденциальной информации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Загрузка вирусов посетителям сайта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31818" y="687722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Аудит безопасности сайта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59818" y="1183441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это комплекс работ по выявлению ошибок в коде сайта и программном обеспечении сервера, воспользовавшимися которыми злоумышленники могут атаковать и взломать сайт.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0198" y="2275546"/>
            <a:ext cx="5319605" cy="332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6669" y="685618"/>
            <a:ext cx="9090298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6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Аудит безопасности Drupal-сайта состоит из следующих шагов: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6674" y="1561925"/>
            <a:ext cx="90630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Поиск вирусов на Drupal-сайте;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Анализ изменений в ядре и модулях Drupal;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Выявление лишних файлов в ядре и модулях Drupal;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Поиск вредоносного кода в блоках со вставками PHP и JavaScript в базе данных;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Анализ логов Drupal и веб-сервера на предмет подозрительной активности;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Выявление подозрительной активности на сайте в логах веб-сервера и сайта Drupal;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Анализ  настроек прав доступа Drupal и форматов ввода Drupal;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Анализ настроек веб-сервера.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-4138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31818" y="607341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Поиск вирусов на Drupal-сайте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6000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AI-Bolit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Linux Malware Detect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755" y="1103062"/>
            <a:ext cx="3149577" cy="196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001" y="2916569"/>
            <a:ext cx="2979419" cy="210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432000" y="79200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Анализ изменений в ядре и модулях Drupal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6000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Установить модули Hacked! + Diff 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Анализировать изменения в файлах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2400">
                <a:solidFill>
                  <a:srgbClr val="434343"/>
                </a:solidFill>
              </a:rPr>
              <a:t>Поиск строк со странной кодировкой или со ссылкой на  скрипты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1729" y="584277"/>
            <a:ext cx="9060180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Выявление лишних файлов в ядре и</a:t>
            </a:r>
            <a:r>
              <a:rPr b="1" lang="ru-RU" sz="2800">
                <a:solidFill>
                  <a:srgbClr val="D92800"/>
                </a:solidFill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модулях Drupal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27950" y="1498225"/>
            <a:ext cx="88881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Для проверки используется скрипт</a:t>
            </a:r>
            <a:r>
              <a:rPr lang="ru-RU" sz="1800">
                <a:solidFill>
                  <a:srgbClr val="434343"/>
                </a:solidFill>
              </a:rPr>
              <a:t>, определяющий файлы отсутствующие в архивах ядра, модулей и тем.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Для скрипта нужны три аргумента: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rgbClr val="434343"/>
                </a:solidFill>
              </a:rPr>
              <a:t>путь до каталога с модулями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800">
                <a:solidFill>
                  <a:srgbClr val="434343"/>
                </a:solidFill>
              </a:rPr>
              <a:t> путь к корню сайта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800">
                <a:solidFill>
                  <a:srgbClr val="434343"/>
                </a:solidFill>
              </a:rPr>
              <a:t> путь до каталога с темой оформления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 script.sh 		~/domains/</a:t>
            </a:r>
            <a:r>
              <a:rPr b="1" lang="ru-RU" sz="1800">
                <a:solidFill>
                  <a:srgbClr val="434343"/>
                </a:solidFill>
              </a:rPr>
              <a:t>example</a:t>
            </a: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.ru/html/sites/all/modules 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1" lang="ru-RU" sz="1800">
                <a:solidFill>
                  <a:srgbClr val="434343"/>
                </a:solidFill>
              </a:rPr>
              <a:t>     		</a:t>
            </a: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~/domains/</a:t>
            </a:r>
            <a:r>
              <a:rPr b="1" lang="ru-RU" sz="1800">
                <a:solidFill>
                  <a:srgbClr val="434343"/>
                </a:solidFill>
              </a:rPr>
              <a:t>example</a:t>
            </a: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.ru/html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1" lang="ru-RU" sz="1800">
                <a:solidFill>
                  <a:srgbClr val="434343"/>
                </a:solidFill>
              </a:rPr>
              <a:t>     		</a:t>
            </a: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~/domains/</a:t>
            </a:r>
            <a:r>
              <a:rPr b="1" lang="ru-RU" sz="1800">
                <a:solidFill>
                  <a:srgbClr val="434343"/>
                </a:solidFill>
              </a:rPr>
              <a:t>example</a:t>
            </a:r>
            <a:r>
              <a:rPr b="1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.ru/html/sites/all/themes/omega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Запускать скрипт в папке  hacked_cache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ru-RU" sz="1800">
                <a:solidFill>
                  <a:srgbClr val="434343"/>
                </a:solidFill>
              </a:rPr>
              <a:t>Анализировать файл </a:t>
            </a:r>
            <a:r>
              <a:rPr b="0" i="0" lang="ru-RU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otchet.log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32000" y="79200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Поиск вредоносного кода в блоках со вставками PHP и JavaScript в базе данных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88000" y="1801175"/>
            <a:ext cx="84240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Cделать дамп БД сайта, переименовать в db.sql.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Выполняем команды: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 db.sql | grep '&lt;?php[^&lt;]*&gt;' &gt; otchet_php.log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 db.sql | grep '&lt;script[^&lt;]*&gt;' &gt; otchet_script.log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 db.sql | grep '&lt;object[^&lt;]*&gt;' &gt; otchet_object.log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 db.sql | grep '&lt;iframe[^&lt;]*&gt;' &gt; otchet_iframe.log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 db.sql | grep '&lt;embed[^&lt;]*&gt;' &gt; otchet_embed.log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779" t="0"/>
          <a:stretch/>
        </p:blipFill>
        <p:spPr>
          <a:xfrm>
            <a:off x="0" y="0"/>
            <a:ext cx="914363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31818" y="609120"/>
            <a:ext cx="8279999" cy="4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80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D92800"/>
                </a:solidFill>
                <a:latin typeface="Arial"/>
                <a:ea typeface="Arial"/>
                <a:cs typeface="Arial"/>
                <a:sym typeface="Arial"/>
              </a:rPr>
              <a:t>Анализ логов Drupal и веб-сервера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-46800" y="1212325"/>
            <a:ext cx="91437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Анализируем в журнале drupal критические ошибки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Анализ логов веб-сервера 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Выборка PHP	</a:t>
            </a: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-RU" sz="1700">
                <a:solidFill>
                  <a:srgbClr val="434343"/>
                </a:solidFill>
              </a:rPr>
              <a:t>cat log_access.log |awk ' { if($9==200)  print $7 }'|grep \.php &gt;php.log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Выборка CGI</a:t>
            </a: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-RU" sz="1700">
                <a:solidFill>
                  <a:srgbClr val="434343"/>
                </a:solidFill>
              </a:rPr>
              <a:t>cat log_access.log | awk ' { print $7 } ' | grep "\.cgi" &gt; cgi.log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Выборка POST-запросов	</a:t>
            </a: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-RU" sz="1700">
                <a:solidFill>
                  <a:srgbClr val="434343"/>
                </a:solidFill>
              </a:rPr>
              <a:t>cat log_access.log | grep POST | awk ' { print $6 $7 } ' | sort | uniq -c | sort -rn &gt; post.lo</a:t>
            </a: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oto Sans Symbols"/>
              <a:buChar char="●"/>
            </a:pPr>
            <a:r>
              <a:rPr lang="ru-RU" sz="1700">
                <a:solidFill>
                  <a:srgbClr val="434343"/>
                </a:solidFill>
              </a:rPr>
              <a:t>Проверка каждого POST-запроса на количество уникальных ip-адресов</a:t>
            </a: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-RU" sz="1700">
                <a:solidFill>
                  <a:srgbClr val="434343"/>
                </a:solidFill>
              </a:rPr>
              <a:t>cat log_access* | grep 'user' | awk '{print $1 $6}' | sort | uniq -c | sort -rn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